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81" r:id="rId4"/>
    <p:sldId id="282" r:id="rId5"/>
    <p:sldId id="262" r:id="rId6"/>
    <p:sldId id="285" r:id="rId7"/>
    <p:sldId id="297" r:id="rId8"/>
    <p:sldId id="312" r:id="rId9"/>
    <p:sldId id="264" r:id="rId10"/>
    <p:sldId id="265" r:id="rId11"/>
    <p:sldId id="283" r:id="rId12"/>
    <p:sldId id="284" r:id="rId13"/>
    <p:sldId id="286" r:id="rId14"/>
    <p:sldId id="289" r:id="rId15"/>
    <p:sldId id="290" r:id="rId16"/>
    <p:sldId id="291" r:id="rId17"/>
    <p:sldId id="292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1/24/2025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20000"/>
                        </a14:imgEffect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1/24/2025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20000"/>
                        </a14:imgEffect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rightnessContrast bright="-40000" contrast="20000"/>
                        </a14:imgEffect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92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275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995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3193" y="1353312"/>
            <a:ext cx="9966960" cy="3035808"/>
          </a:xfrm>
        </p:spPr>
        <p:txBody>
          <a:bodyPr/>
          <a:lstStyle/>
          <a:p>
            <a:pPr algn="ctr"/>
            <a:r>
              <a:rPr lang="en-IN" sz="4800" dirty="0"/>
              <a:t>MPPT solar PV System for GRID AND EV charging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19"/>
            <a:ext cx="7980148" cy="2379150"/>
          </a:xfrm>
        </p:spPr>
        <p:txBody>
          <a:bodyPr/>
          <a:lstStyle/>
          <a:p>
            <a:r>
              <a:rPr lang="en-US" dirty="0"/>
              <a:t>TEAM                      -   </a:t>
            </a:r>
            <a:r>
              <a:rPr lang="en-IN" dirty="0"/>
              <a:t>pranay1615_2b37</a:t>
            </a:r>
          </a:p>
          <a:p>
            <a:r>
              <a:rPr lang="en-US" dirty="0"/>
              <a:t>MEMBERS              -   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Pranay Kumar ( </a:t>
            </a: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LEADER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 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 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Aditya Prakash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                                        Om Shiv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Keshri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COLLEGE                    -    VELLORE INSTITUTE OF TECHNOLOGY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305" y="581114"/>
            <a:ext cx="10324943" cy="5591086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Electric cars run on electrically powered engines, and hence there is no need to lubricate the engines with very low maintenance cost.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With the improving technologies, the cost of these batteries is expected to come down even more.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With a good battery management system people will attract more towards EV.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India can become potential supplier of EV to other countries. Gradually increasing GDP of India economy.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Most industry analysts agree that upgrades are needed to the transmission grid to handle the increased load from EVs.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8954" y="6090379"/>
            <a:ext cx="1066892" cy="6934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211167"/>
            <a:ext cx="10058400" cy="1609344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MARKET SCOPE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488" y="2206866"/>
            <a:ext cx="10128390" cy="4988693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Indian renewable energy sector is the fourth most attractive renewable energy market in the world. 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government is aiming to achieve 227 GW of renewable energy by 2022, more than its 175 GW target as per the Paris Agreement. 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 per a Market Watch report, India would need around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4 lakh charging stations to accommodate the demand for 20 lakh EVs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on the roads by 2026. 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408" y="6164520"/>
            <a:ext cx="1066892" cy="6934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0043" y="136345"/>
            <a:ext cx="5037257" cy="168416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488" y="333286"/>
            <a:ext cx="10290760" cy="5838914"/>
          </a:xfrm>
        </p:spPr>
        <p:txBody>
          <a:bodyPr/>
          <a:lstStyle/>
          <a:p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Bonus Fact **** 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Use of renewables in place of coal will save India </a:t>
            </a:r>
            <a:r>
              <a:rPr lang="en-IN" dirty="0" err="1">
                <a:latin typeface="Calibri" panose="020F0502020204030204" pitchFamily="34" charset="0"/>
                <a:cs typeface="Calibri" panose="020F0502020204030204" pitchFamily="34" charset="0"/>
              </a:rPr>
              <a:t>Rs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. 54,000 </a:t>
            </a:r>
            <a:r>
              <a:rPr lang="en-IN" dirty="0" err="1">
                <a:latin typeface="Calibri" panose="020F0502020204030204" pitchFamily="34" charset="0"/>
                <a:cs typeface="Calibri" panose="020F0502020204030204" pitchFamily="34" charset="0"/>
              </a:rPr>
              <a:t>crore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 (US$ 8.43 billion) annually. Renewable energy will account for 55% of the total installed power capacity by 2030.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1862" y="6164520"/>
            <a:ext cx="1066892" cy="6934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56" y="1278092"/>
            <a:ext cx="7832790" cy="488642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7" y="91526"/>
            <a:ext cx="10058400" cy="1609344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FUTURE SCOPE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4738" y="1444239"/>
            <a:ext cx="10396985" cy="5332576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EV market has a great scope in future and is growing exponentially in India.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Many Indian companies like :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Tech Mahindra, Tata Motors, </a:t>
            </a: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Ashok Leyland and OLA </a:t>
            </a: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has started working over it.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also promotes concept of Renewable energy resources use and reduce pollution.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Government of India targeted to install renewable energy capacity of 175 GW by the end of 2022. 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At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United Nations Climate Action Summit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Prime Minister of India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Narendra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Modi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announced the renewable energy target to 450 GW by 2030 from 175 GW by 2022.</a:t>
            </a:r>
            <a:br>
              <a:rPr lang="en-IN" dirty="0"/>
            </a:br>
            <a:endParaRPr lang="en-US" dirty="0"/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027" y="0"/>
            <a:ext cx="2970973" cy="15296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1863" y="6083335"/>
            <a:ext cx="1066892" cy="6934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26632"/>
            <a:ext cx="10058400" cy="1609344"/>
          </a:xfrm>
        </p:spPr>
        <p:txBody>
          <a:bodyPr/>
          <a:lstStyle/>
          <a:p>
            <a:r>
              <a:rPr lang="en-US" dirty="0"/>
              <a:t>World comparison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08" y="1198461"/>
            <a:ext cx="10058400" cy="4050792"/>
          </a:xfrm>
        </p:spPr>
        <p:txBody>
          <a:bodyPr/>
          <a:lstStyle/>
          <a:p>
            <a:r>
              <a:rPr lang="en-US" dirty="0"/>
              <a:t>In 2020, utility-scale additions will increase nearly 3% owing to record additions in the United States. </a:t>
            </a:r>
          </a:p>
          <a:p>
            <a:r>
              <a:rPr lang="en-US" dirty="0"/>
              <a:t>China is has constructed over 33% more PV capacity than in 2019.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08" y="6098925"/>
            <a:ext cx="1066892" cy="6934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132" y="2323540"/>
            <a:ext cx="8311168" cy="44688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708" y="322262"/>
            <a:ext cx="10058400" cy="1609344"/>
          </a:xfrm>
        </p:spPr>
        <p:txBody>
          <a:bodyPr/>
          <a:lstStyle/>
          <a:p>
            <a:r>
              <a:rPr lang="en-US" dirty="0"/>
              <a:t>HOW India incorporated solar power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788122"/>
            <a:ext cx="10058400" cy="4050792"/>
          </a:xfrm>
        </p:spPr>
        <p:txBody>
          <a:bodyPr/>
          <a:lstStyle/>
          <a:p>
            <a:r>
              <a:rPr lang="en-IN" b="1" dirty="0"/>
              <a:t>Solar powered railways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2422464"/>
            <a:ext cx="4694206" cy="36372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757" y="2422464"/>
            <a:ext cx="5565870" cy="36980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08" y="6131233"/>
            <a:ext cx="1066892" cy="69348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5495" y="307649"/>
            <a:ext cx="10102753" cy="5864551"/>
          </a:xfrm>
        </p:spPr>
        <p:txBody>
          <a:bodyPr/>
          <a:lstStyle/>
          <a:p>
            <a:r>
              <a:rPr lang="en-US" dirty="0"/>
              <a:t>This will help Railway’s mission to achieve the goal of becoming </a:t>
            </a:r>
            <a:r>
              <a:rPr lang="en-US" b="1" dirty="0"/>
              <a:t>“Net Zero Carbon Emission Railway”</a:t>
            </a:r>
            <a:r>
              <a:rPr lang="en-US" dirty="0"/>
              <a:t> before 2030. </a:t>
            </a:r>
          </a:p>
          <a:p>
            <a:endParaRPr lang="en-US" dirty="0"/>
          </a:p>
          <a:p>
            <a:r>
              <a:rPr lang="en-US" dirty="0"/>
              <a:t>IR consumed 2.6 billion liters of diesel in 2015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492" y="1862984"/>
            <a:ext cx="7785713" cy="479120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08" y="6098925"/>
            <a:ext cx="1066892" cy="69348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3125" y="333286"/>
            <a:ext cx="10265123" cy="5838914"/>
          </a:xfrm>
        </p:spPr>
        <p:txBody>
          <a:bodyPr/>
          <a:lstStyle/>
          <a:p>
            <a:r>
              <a:rPr lang="en-US" dirty="0"/>
              <a:t>In India, for example, trains have solar power on their roofs and in 2017, the city of Guwahati became host to the first station in the country to be 100% solar-powered.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08" y="6098925"/>
            <a:ext cx="1066892" cy="6934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939" y="1174647"/>
            <a:ext cx="10291183" cy="539706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xfrm>
            <a:off x="838200" y="139065"/>
            <a:ext cx="10515600" cy="1011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IN" b="1" u="sng" dirty="0">
                <a:solidFill>
                  <a:srgbClr val="002060"/>
                </a:solidFill>
              </a:rPr>
              <a:t>References</a:t>
            </a:r>
            <a:endParaRPr b="1" u="sng" dirty="0">
              <a:solidFill>
                <a:srgbClr val="002060"/>
              </a:solidFill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xfrm>
            <a:off x="838200" y="1273810"/>
            <a:ext cx="10515600" cy="49034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117000"/>
            </a:pP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“A New VSAS approach for Maximum Power Tracking for Renewable Energy Sources (RES)”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Nacer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K.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M’Sirdi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,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Abdelhamid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Rabhi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,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Mouna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Abarkan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endParaRPr i="1" dirty="0">
              <a:latin typeface="Calibri" panose="020F0502020204030204" pitchFamily="34" charset="0"/>
              <a:ea typeface="Arial" panose="020B0604020202020204"/>
              <a:cs typeface="Calibri" panose="020F0502020204030204" pitchFamily="34" charset="0"/>
              <a:sym typeface="Arial" panose="020B0604020202020204"/>
            </a:endParaRPr>
          </a:p>
          <a:p>
            <a:pPr>
              <a:lnSpc>
                <a:spcPct val="150000"/>
              </a:lnSpc>
              <a:spcBef>
                <a:spcPts val="1000"/>
              </a:spcBef>
              <a:buClr>
                <a:schemeClr val="dk1"/>
              </a:buClr>
              <a:buSzPct val="117000"/>
            </a:pP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"PV Power System Using Maximum Power Point Tracking (Increment Conductance Algorithm)” Vol. 3, Issue 5, May 2014 @IJIRSET, Mohammed Ali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Khalifa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, Kamal Mohamed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Saied,Sami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Salem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Bitro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,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Miftahul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Anwar, Muhammad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Nizam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endParaRPr i="1" dirty="0">
              <a:latin typeface="Calibri" panose="020F0502020204030204" pitchFamily="34" charset="0"/>
              <a:ea typeface="Arial" panose="020B0604020202020204"/>
              <a:cs typeface="Calibri" panose="020F0502020204030204" pitchFamily="34" charset="0"/>
              <a:sym typeface="Arial" panose="020B0604020202020204"/>
            </a:endParaRPr>
          </a:p>
          <a:p>
            <a:pPr>
              <a:lnSpc>
                <a:spcPct val="150000"/>
              </a:lnSpc>
              <a:spcBef>
                <a:spcPts val="1000"/>
              </a:spcBef>
              <a:buClr>
                <a:schemeClr val="dk1"/>
              </a:buClr>
              <a:buSzPct val="117000"/>
            </a:pP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“New perturb and observe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mppt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algorithm and its validation using data from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pv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module” @IJAET,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Bikram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Das ,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Anindita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Jamatia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,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Abanishwar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Chakraborti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Prabir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Rn.Kasari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&amp;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Manik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Bhowmik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endParaRPr i="1" dirty="0">
              <a:latin typeface="Calibri" panose="020F0502020204030204" pitchFamily="34" charset="0"/>
              <a:ea typeface="Arial" panose="020B0604020202020204"/>
              <a:cs typeface="Calibri" panose="020F0502020204030204" pitchFamily="34" charset="0"/>
              <a:sym typeface="Arial" panose="020B0604020202020204"/>
            </a:endParaRPr>
          </a:p>
          <a:p>
            <a:pPr>
              <a:lnSpc>
                <a:spcPct val="150000"/>
              </a:lnSpc>
              <a:spcBef>
                <a:spcPts val="1000"/>
              </a:spcBef>
              <a:buClr>
                <a:schemeClr val="dk1"/>
              </a:buClr>
              <a:buSzPct val="117000"/>
            </a:pP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“Analysis of Different MPPT Techniques” Vol. 5, Issue 3, March 2</a:t>
            </a: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7000"/>
              <a:buNone/>
            </a:pP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016 @IJAREEIE,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Athira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B,.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Greeshma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V,.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Jeena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Johnson </a:t>
            </a:r>
            <a:endParaRPr i="1" dirty="0">
              <a:latin typeface="Calibri" panose="020F0502020204030204" pitchFamily="34" charset="0"/>
              <a:ea typeface="Arial" panose="020B0604020202020204"/>
              <a:cs typeface="Calibri" panose="020F0502020204030204" pitchFamily="34" charset="0"/>
              <a:sym typeface="Arial" panose="020B0604020202020204"/>
            </a:endParaRPr>
          </a:p>
          <a:p>
            <a:pPr>
              <a:lnSpc>
                <a:spcPct val="150000"/>
              </a:lnSpc>
              <a:spcBef>
                <a:spcPts val="1000"/>
              </a:spcBef>
              <a:buClr>
                <a:schemeClr val="dk1"/>
              </a:buClr>
              <a:buSzPct val="117000"/>
            </a:pP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“A New Maximum Power Point Tracking for Photovoltaic Systems” Mohamed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Azab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, International Journal of Electrical, Computer, Energetic, Electronic and Communication Engineering Vol:2, No:8, 2008. </a:t>
            </a:r>
            <a:endParaRPr i="1" dirty="0">
              <a:latin typeface="Calibri" panose="020F0502020204030204" pitchFamily="34" charset="0"/>
              <a:ea typeface="Arial" panose="020B0604020202020204"/>
              <a:cs typeface="Calibri" panose="020F0502020204030204" pitchFamily="34" charset="0"/>
              <a:sym typeface="Arial" panose="020B0604020202020204"/>
            </a:endParaRPr>
          </a:p>
          <a:p>
            <a:pPr>
              <a:lnSpc>
                <a:spcPct val="150000"/>
              </a:lnSpc>
              <a:spcBef>
                <a:spcPts val="1000"/>
              </a:spcBef>
              <a:spcAft>
                <a:spcPts val="1600"/>
              </a:spcAft>
              <a:buClr>
                <a:schemeClr val="dk1"/>
              </a:buClr>
              <a:buSzPct val="117000"/>
            </a:pP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“Enhancement of Solar Photovoltaic Cell by Using Short-Circuit Current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Mppt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Method”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Burri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Ankaiah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,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Jalakanuru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</a:t>
            </a:r>
            <a:r>
              <a:rPr lang="en-IN" i="1" dirty="0" err="1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Nageswararao</a:t>
            </a:r>
            <a:r>
              <a:rPr lang="en-IN" i="1" dirty="0">
                <a:latin typeface="Calibri" panose="020F0502020204030204" pitchFamily="34" charset="0"/>
                <a:ea typeface="Arial" panose="020B0604020202020204"/>
                <a:cs typeface="Calibri" panose="020F0502020204030204" pitchFamily="34" charset="0"/>
                <a:sym typeface="Arial" panose="020B0604020202020204"/>
              </a:rPr>
              <a:t> @ www.ijesi.org Volume 2 Issue 2 ǁ February. 2013 ǁ PP.45-50</a:t>
            </a:r>
            <a:endParaRPr i="1" dirty="0">
              <a:latin typeface="Calibri" panose="020F0502020204030204" pitchFamily="34" charset="0"/>
              <a:ea typeface="Arial" panose="020B0604020202020204"/>
              <a:cs typeface="Calibri" panose="020F0502020204030204" pitchFamily="34" charset="0"/>
              <a:sym typeface="Arial" panose="020B0604020202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08" y="6098925"/>
            <a:ext cx="1066892" cy="6934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136049"/>
            <a:ext cx="10058400" cy="1609344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PROBLEM STATEMENT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3116" y="1525425"/>
            <a:ext cx="10195132" cy="5332575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Sub Theme – Sustainable Society ( Effective utilization of energy 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Statement –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To develop a </a:t>
            </a:r>
            <a:r>
              <a:rPr lang="en-IN" b="1" dirty="0">
                <a:latin typeface="Calibri" panose="020F0502020204030204" pitchFamily="34" charset="0"/>
                <a:cs typeface="Calibri" panose="020F0502020204030204" pitchFamily="34" charset="0"/>
              </a:rPr>
              <a:t>Grid connected MPPT Integrated solar PV System for electric vehicle charging and Battery Management.</a:t>
            </a: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There is Lack of support for grid development to cater to the increased load.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EV customers currently face various financing challenges. 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Lack of affordable renewable energy means charging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EVs that is weighing in on the already stressed electricity grid that runs on coal.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Uninterrupted charging still remains a concern in Indian market.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499" y="6164520"/>
            <a:ext cx="1066892" cy="6934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6402" y="47003"/>
            <a:ext cx="1797155" cy="2056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008" y="65888"/>
            <a:ext cx="10058400" cy="1609344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SOLUTION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008" y="1563879"/>
            <a:ext cx="10791715" cy="5136023"/>
          </a:xfrm>
        </p:spPr>
        <p:txBody>
          <a:bodyPr>
            <a:normAutofit/>
          </a:bodyPr>
          <a:lstStyle/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There is no denying the industry has made progress but its infrastructure is neither scalable nor sustainable and  profitable.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The main idea of our project is divided into two major parts :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The first part majorly focuses on drawing maximum power from solar PV array .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 After extensively going through various research paper we have decide to choose Incremental Conductance method for our application.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08" y="6164520"/>
            <a:ext cx="1066892" cy="6934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093" y="625893"/>
            <a:ext cx="10313150" cy="5569807"/>
          </a:xfrm>
        </p:spPr>
        <p:txBody>
          <a:bodyPr>
            <a:normAutofit/>
          </a:bodyPr>
          <a:lstStyle/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The second part of our project focuses on efficient utilization of power drawn from PV array .</a:t>
            </a:r>
          </a:p>
          <a:p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There is a Switch to regulate the flow of power into two separate subsystem as show in the figure in the next side.</a:t>
            </a:r>
          </a:p>
          <a:p>
            <a:pPr marL="0" indent="0">
              <a:buNone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If there is no electric vehicle attached to the charging system , then the power could be diverted to be delivered to the Power Grid. Solar Inverter convert DC power to AC power with MPPT. 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Voltage obtained from Solar Inverter is passed through LC filter and finally delivered to the Grid.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500" y="6164520"/>
            <a:ext cx="1066892" cy="6934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2352430" y="362634"/>
            <a:ext cx="702603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Block Diagram of the Model</a:t>
            </a:r>
            <a:r>
              <a:rPr lang="en-US" dirty="0"/>
              <a:t>:</a:t>
            </a: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08" y="6164520"/>
            <a:ext cx="1066892" cy="69348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92923" y="894995"/>
            <a:ext cx="7604369" cy="5685559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181" y="64039"/>
            <a:ext cx="10058400" cy="1609344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DEMO MATLAB SIMULINK</a:t>
            </a:r>
            <a:endParaRPr lang="en-IN" dirty="0">
              <a:solidFill>
                <a:srgbClr val="00206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0676" y="6164520"/>
            <a:ext cx="1066892" cy="69348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1045"/>
            <a:ext cx="12192000" cy="49434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027" y="159890"/>
            <a:ext cx="9800402" cy="6500423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0676" y="6164520"/>
            <a:ext cx="1066892" cy="6934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/>
              <a:t>Tracking EFFICIENCY OF SYSTEM</a:t>
            </a:r>
          </a:p>
        </p:txBody>
      </p:sp>
      <p:pic>
        <p:nvPicPr>
          <p:cNvPr id="4" name="Content Placeholder 3" descr="WhatsApp Image 2021-08-29 at 8.50.43 AM"/>
          <p:cNvPicPr>
            <a:picLocks noGrp="1" noChangeAspect="1"/>
          </p:cNvPicPr>
          <p:nvPr>
            <p:ph idx="1"/>
          </p:nvPr>
        </p:nvPicPr>
        <p:blipFill>
          <a:blip r:embed="rId2"/>
          <a:srcRect t="26770"/>
          <a:stretch>
            <a:fillRect/>
          </a:stretch>
        </p:blipFill>
        <p:spPr>
          <a:xfrm>
            <a:off x="462280" y="2307590"/>
            <a:ext cx="11071860" cy="31013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IMPACT TO SOCIETY</a:t>
            </a:r>
            <a:endParaRPr lang="en-IN" dirty="0">
              <a:solidFill>
                <a:srgbClr val="00206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Driving fuel-based cars can burn a hole in your pocket as prices of fuel have gone all-time high.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biggest advantage of an electric vehicle is its green credential. Electric cars are 100 percent eco-friendly as they run on electrically powered engines.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nearly three times as efficient as cars with an internal combustion engine, according to Wikipedia</a:t>
            </a: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1862" y="6056196"/>
            <a:ext cx="1066892" cy="69348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4</TotalTime>
  <Words>987</Words>
  <Application>Microsoft Office PowerPoint</Application>
  <PresentationFormat>Widescreen</PresentationFormat>
  <Paragraphs>90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Rockwell</vt:lpstr>
      <vt:lpstr>Rockwell Condensed</vt:lpstr>
      <vt:lpstr>Wingdings</vt:lpstr>
      <vt:lpstr>Wood Type</vt:lpstr>
      <vt:lpstr>MPPT solar PV System for GRID AND EV charging</vt:lpstr>
      <vt:lpstr>PROBLEM STATEMENT</vt:lpstr>
      <vt:lpstr>SOLUTION</vt:lpstr>
      <vt:lpstr>PowerPoint Presentation</vt:lpstr>
      <vt:lpstr>PowerPoint Presentation</vt:lpstr>
      <vt:lpstr>DEMO MATLAB SIMULINK</vt:lpstr>
      <vt:lpstr>PowerPoint Presentation</vt:lpstr>
      <vt:lpstr>Tracking EFFICIENCY OF SYSTEM</vt:lpstr>
      <vt:lpstr>IMPACT TO SOCIETY</vt:lpstr>
      <vt:lpstr>PowerPoint Presentation</vt:lpstr>
      <vt:lpstr>MARKET SCOPE</vt:lpstr>
      <vt:lpstr>PowerPoint Presentation</vt:lpstr>
      <vt:lpstr>FUTURE SCOPE</vt:lpstr>
      <vt:lpstr>World comparison </vt:lpstr>
      <vt:lpstr>HOW India incorporated solar power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Grid connected MPPT Integrated solar PV System for electric vehicle charging and Battery Management system</dc:title>
  <dc:creator>HP</dc:creator>
  <cp:lastModifiedBy>Asus</cp:lastModifiedBy>
  <cp:revision>84</cp:revision>
  <dcterms:created xsi:type="dcterms:W3CDTF">2021-08-05T10:11:00Z</dcterms:created>
  <dcterms:modified xsi:type="dcterms:W3CDTF">2025-01-24T16:42:16Z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1033-11.2.0.10265</vt:lpwstr>
  </property>
  <property fmtid="{D5CDD505-2E9C-101B-9397-08002B2CF9AE}" pid="3" name="ICV">
    <vt:lpwstr>C4549F80A1B54904935203135730E385</vt:lpwstr>
  </property>
</Properties>
</file>

<file path=docProps/thumbnail.jpeg>
</file>